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256" r:id="rId2"/>
    <p:sldId id="265" r:id="rId3"/>
    <p:sldId id="257" r:id="rId4"/>
    <p:sldId id="258" r:id="rId5"/>
    <p:sldId id="261" r:id="rId6"/>
    <p:sldId id="262" r:id="rId7"/>
    <p:sldId id="267" r:id="rId8"/>
    <p:sldId id="268" r:id="rId9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87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>
            <a:extLst>
              <a:ext uri="{FF2B5EF4-FFF2-40B4-BE49-F238E27FC236}">
                <a16:creationId xmlns:a16="http://schemas.microsoft.com/office/drawing/2014/main" id="{7B73B2BA-BB6F-2D2A-3DCB-59F024ED2543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D503319-9170-F2C4-DFC1-669DBDDCA5C8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40C3AE6-41F2-42F0-9FC6-D33B74F1AC43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AE0B60D-31D0-27EC-CFFC-0818353A99B1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2217736B-9EE8-6DFF-9795-CC7ADF6B4BC9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AD766BB-49FD-4C13-A4B0-C2EB1D0E211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45066214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5C4505-4134-48A7-B129-CD0431133F60}" type="datetimeFigureOut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12B079-570E-4E9C-A2F7-B89A3500EF1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74301706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673A4E3-266C-DA3E-CFAE-DD02AEBC99E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7D1C90CA-CAC8-2573-E844-A0643E57FB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DE5A5033-F673-BA58-63F5-70A6041B35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3BF6C-3AC0-41BE-9D76-A2D6637FEAA6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BFC98BD-D533-8FFF-446D-CCCFA5407CC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B9A0C7E-7FBD-CD3E-AEEF-651F961C6B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230925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4AEA2CC-6951-AED4-22C5-61A167B965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9B5029C7-E897-8046-5CB4-0A95410D595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15D25AF-7846-D4E4-54BE-F3CCEBFE13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F36DA5-5DC0-4E8F-8857-2DA79743EC71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9704C87-FB39-70F9-4ED2-EB4627A913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1D7AC3F-D2F0-5D66-E807-C29BC4450D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504556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0F0C0968-359D-11D0-9554-53BA1405478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80CB744C-E11B-DDE5-5C98-22A0B8CB73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84890D9-C8E4-06F2-C265-F05C599A35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858F69-999A-49D3-ADF5-112610E1A2F6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72D7446-640F-C7C9-DA91-CB379EC06A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17069C6-B368-1737-8C94-F723A4D7F2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84016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7E59868-8051-050E-EA1F-51BE88724B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81C86D0-E734-BA3A-0615-BC8E7FB0C1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7E92F5E-7014-55B9-685F-C0A931C1FD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2F3BA5-39A1-47BD-BCEA-09C7B3D70789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4138006-E1BB-F2B9-7A46-EA5E04B566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E8F1188-5DE9-0B0D-03C4-3F755F93DD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4874826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3A340BF-CCCF-5998-F2A8-3798CF0E83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8916712-B969-92DC-DFD6-2E1B6B3976F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8DC2ECA-E50A-1369-5851-2892FECA97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DA87D-077C-4C24-9096-0CE3BF5ED6AC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2F8DB0F7-55F8-1574-4CA5-38E0BC8E11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6AFC432-F6FD-F1BB-BDEF-3E7E7ADE01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6174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CFB38B2-3757-8E7C-F0BF-A9440639B54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695DB0EF-E4E5-FF1A-C04F-1FFDE21F7D7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5CEA736-8396-2071-CCE0-358DE4675F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3052BD6-5114-1041-BC1A-D3F7E7B305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C74F73-C433-4D24-B6A8-61E6925D9A90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5E11B0D-1753-6265-6C9C-CD906F7FD4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3C85CB68-8CC4-F7A9-29F7-157976DA43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442250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8B3FA813-7815-C036-8FF1-DA14EEB53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D542688E-F99B-0DDF-9005-93B24A9192E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5281BD1B-EE98-1046-0E82-007ACF991D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75969241-3749-A564-6AD1-FACA3AA8B1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C2D1FD8A-2794-C7FE-F2AB-E61C06565E7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973E67F2-B758-3BB8-C01B-80421D4A5D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C4A0C2-6A48-4590-AC9B-CAF373089D44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CC737047-7A59-9B18-A6CD-FB3623CCB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0859309F-5966-4B09-2DB6-B561509A72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036794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B0F013B-98C6-37AC-3403-60D3FF2037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DC7359B-5071-BCF0-1752-7B5B994318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420754-181E-462F-A700-CDD5B1628B2C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025573C-67E9-7A0B-3141-7661F3A52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6F0888A-E803-CB61-9581-8CB60C8B5F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415041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9D51738-175C-F121-8FE8-FC21CAE267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C68A4B-3F04-4DB3-BA11-7078139E77F2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D8D40D6-349E-B9DE-0C4F-8A5B31D4993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8BC774E-217B-1CA0-2AA7-03779E3CFB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903286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6BF1C36-ACF5-263B-A641-7C3D348555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3B04047D-9DEA-9F1C-E092-939D17C5818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222581C-A391-B33D-3807-35069E08C48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DF09D20F-AEE7-E3E2-3DBD-74DB4B8F3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E9EF37-3D6F-41B8-9CEF-324714B827F0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1DDC2E2E-BEB1-CEB5-B14D-4245D97CA2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76E39C34-0FB5-C69F-7289-82EC23E4723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4278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AE6E778-F0CC-04D1-835C-0BD2544879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1FE2B1B1-114E-1661-A146-06AFCFCE37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34C464B4-0DB3-76F8-BA91-D26B928B789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93005196-8375-C157-C12F-ADE552AE55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DDD8B1-3623-48A1-9757-2D61CAA6F7C6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44375E3F-C581-C864-4068-4A57013372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C83FD25-599D-5917-D13B-522ADBFA74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8865739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99B5C8EF-6731-25A2-586B-080C462A19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03AA1560-9EA7-527F-EBB8-CBADCCFA4D2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FE2273-66A6-A0BB-7740-3262D1D842D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5620B9A-0663-4981-8D56-7CC3CDD8B372}" type="datetime1">
              <a:rPr kumimoji="1" lang="ja-JP" altLang="en-US" smtClean="0"/>
              <a:t>2025/6/3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CEB28F31-3E68-E74C-049C-0A445188D7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BC106D0-61D3-3223-5C03-47B7E7E1A01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6E34AB7-53C2-4950-8853-86FDEC8B072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944556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B7D3077-08E9-4B2B-7EA6-D5A731C7426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kumimoji="1"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令和７年度</a:t>
            </a:r>
            <a:br>
              <a:rPr kumimoji="1" lang="en-US" altLang="ja-JP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</a:br>
            <a:r>
              <a:rPr kumimoji="1"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総務部人材育成計画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92119CCF-1177-2915-C629-FA56F71E011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651520"/>
            <a:ext cx="9144000" cy="1655762"/>
          </a:xfrm>
        </p:spPr>
        <p:txBody>
          <a:bodyPr/>
          <a:lstStyle/>
          <a:p>
            <a:r>
              <a:rPr kumimoji="1"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２０２５年（令和７年）</a:t>
            </a:r>
            <a:r>
              <a:rPr kumimoji="1" lang="en-US" altLang="ja-JP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5</a:t>
            </a:r>
            <a:r>
              <a:rPr kumimoji="1" lang="ja-JP" altLang="en-US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月</a:t>
            </a:r>
          </a:p>
        </p:txBody>
      </p:sp>
    </p:spTree>
    <p:extLst>
      <p:ext uri="{BB962C8B-B14F-4D97-AF65-F5344CB8AC3E}">
        <p14:creationId xmlns:p14="http://schemas.microsoft.com/office/powerpoint/2010/main" val="143588036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DE8B25B9-A01C-529F-A64D-042CF6070C50}"/>
              </a:ext>
            </a:extLst>
          </p:cNvPr>
          <p:cNvSpPr txBox="1"/>
          <p:nvPr/>
        </p:nvSpPr>
        <p:spPr>
          <a:xfrm>
            <a:off x="3048866" y="262323"/>
            <a:ext cx="609426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ja-JP" altLang="ja-JP" sz="24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目次</a:t>
            </a:r>
            <a:endParaRPr lang="ja-JP" altLang="ja-JP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40C1533-A178-C40F-E28D-2BE233E9785E}"/>
              </a:ext>
            </a:extLst>
          </p:cNvPr>
          <p:cNvSpPr txBox="1"/>
          <p:nvPr/>
        </p:nvSpPr>
        <p:spPr>
          <a:xfrm>
            <a:off x="2142836" y="1087198"/>
            <a:ext cx="7906328" cy="486287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  <a:buNone/>
            </a:pP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１　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本計画の位置づけ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　　　　　　　　　　　　　　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</a:t>
            </a:r>
            <a:r>
              <a:rPr lang="en-US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P1</a:t>
            </a:r>
            <a:endParaRPr lang="ja-JP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２　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組織の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現状・課題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、総務部職員に求められる力</a:t>
            </a:r>
            <a:r>
              <a:rPr lang="en-US" altLang="ja-JP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  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 P1</a:t>
            </a:r>
            <a:endParaRPr lang="ja-JP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３　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職員の成長支援（研修の実施）　　　　　　　　　　 </a:t>
            </a:r>
            <a:r>
              <a:rPr lang="en-US" altLang="ja-JP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P2</a:t>
            </a: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lnSpc>
                <a:spcPct val="150000"/>
              </a:lnSpc>
              <a:buNone/>
            </a:pP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４　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研修の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具体的な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内容　　　　　　　　　　　　　　　</a:t>
            </a:r>
            <a:endParaRPr lang="ja-JP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42900" indent="-161925" algn="just">
              <a:lnSpc>
                <a:spcPct val="150000"/>
              </a:lnSpc>
              <a:buAutoNum type="arabicParenBoth"/>
            </a:pP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業務に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必要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な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基礎的知識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・技術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の習得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　　　　　</a:t>
            </a:r>
            <a:r>
              <a:rPr lang="en-US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P2</a:t>
            </a:r>
          </a:p>
          <a:p>
            <a:pPr marL="342900" indent="-161925" algn="just">
              <a:lnSpc>
                <a:spcPct val="150000"/>
              </a:lnSpc>
              <a:buAutoNum type="arabicParenBoth"/>
              <a:tabLst>
                <a:tab pos="180975" algn="l"/>
              </a:tabLst>
            </a:pP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専門分野の業務に必要な専門知識・技術の習得　　　</a:t>
            </a:r>
            <a:r>
              <a:rPr lang="en-US" altLang="ja-JP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P3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～</a:t>
            </a:r>
            <a:r>
              <a:rPr lang="en-US" altLang="ja-JP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5</a:t>
            </a:r>
            <a:endParaRPr lang="en-US" altLang="ja-JP" sz="1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①法務分野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②税務分野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③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デジタル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分野</a:t>
            </a: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algn="just">
              <a:buNone/>
            </a:pPr>
            <a:endParaRPr lang="en-US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33451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DB9367A-DB06-28E9-5D8A-35BB16A9C8D2}"/>
              </a:ext>
            </a:extLst>
          </p:cNvPr>
          <p:cNvSpPr txBox="1"/>
          <p:nvPr/>
        </p:nvSpPr>
        <p:spPr>
          <a:xfrm>
            <a:off x="254556" y="151696"/>
            <a:ext cx="2749471" cy="4001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１　本計画の位置づけ</a:t>
            </a:r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AFE7C7D-9F7D-511D-F455-D23F465C099A}"/>
              </a:ext>
            </a:extLst>
          </p:cNvPr>
          <p:cNvSpPr txBox="1"/>
          <p:nvPr/>
        </p:nvSpPr>
        <p:spPr>
          <a:xfrm>
            <a:off x="311727" y="819563"/>
            <a:ext cx="1127413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限られた人的資源で、多様化・高度化する県民ニーズに対応し、長期総合計画「安心・元気・未来創造ビジョン</a:t>
            </a: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2024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」や「大分県行財政改革推進計画</a:t>
            </a: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2024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」に掲げる政策を着実に推進していくためには、県政を担う職員人材の育成をさらに強化していく必要があります。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>
              <a:buNone/>
            </a:pP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/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本計画は、大分県人材育成・確保基本方針</a:t>
            </a:r>
            <a:r>
              <a:rPr lang="en-US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Ⅰ-(2)-3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に則り、</a:t>
            </a:r>
            <a:r>
              <a:rPr lang="ja-JP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県庁全体を支える総務部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に求められる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人材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を計画的に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育成する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ための具体的な育成方針を示すものです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151E988-0CFE-F3F5-2F5E-29639AD63F1B}"/>
              </a:ext>
            </a:extLst>
          </p:cNvPr>
          <p:cNvSpPr txBox="1"/>
          <p:nvPr/>
        </p:nvSpPr>
        <p:spPr>
          <a:xfrm>
            <a:off x="295593" y="2733210"/>
            <a:ext cx="6083717" cy="4001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２</a:t>
            </a:r>
            <a:r>
              <a:rPr kumimoji="1" lang="ja-JP" altLang="en-US" sz="20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組織の</a:t>
            </a:r>
            <a:r>
              <a:rPr lang="ja-JP" altLang="ja-JP" sz="20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現状・課題</a:t>
            </a:r>
            <a:r>
              <a:rPr lang="ja-JP" altLang="en-US" sz="20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、総務部職員に求められる力</a:t>
            </a:r>
            <a:endParaRPr kumimoji="1" lang="ja-JP" altLang="en-US" sz="20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C4A6B683-F702-4AEF-E412-54BDCFD5275A}"/>
              </a:ext>
            </a:extLst>
          </p:cNvPr>
          <p:cNvSpPr txBox="1"/>
          <p:nvPr/>
        </p:nvSpPr>
        <p:spPr>
          <a:xfrm>
            <a:off x="311727" y="3477307"/>
            <a:ext cx="11274137" cy="34009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975" algn="just">
              <a:buNone/>
            </a:pP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若手職員や女性職員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、社会人採用者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の増加、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中堅職員の減少など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、職員構成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は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大きく変化してい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ます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。限られた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職員数で、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多様化・高度化する県民ニーズに対応し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て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いくためには、職員の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資質や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能力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の更なる向上が不可欠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で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す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 algn="just">
              <a:buNone/>
            </a:pPr>
            <a:r>
              <a:rPr lang="ja-JP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総務部には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</a:t>
            </a:r>
            <a:r>
              <a:rPr lang="ja-JP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県庁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全体を支える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役割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として、県民や時代のニーズに応え、新しい政策課題にも的確に対応できる政策形成能力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や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業務改善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対する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高い意識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多様な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人的ネットワークを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持つ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人材が求められてい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ます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>
              <a:buNone/>
            </a:pP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>
              <a:buNone/>
            </a:pP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具体的に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求められる力は以下の４つです。</a:t>
            </a:r>
            <a:endParaRPr lang="en-US" altLang="ja-JP" sz="16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>
              <a:buNone/>
            </a:pPr>
            <a:endParaRPr lang="en-US" altLang="ja-JP" sz="7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(1)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現場の良き支援者としての包容力と指導力</a:t>
            </a: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(2)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広い視野で情報を集め、業務に活用する力</a:t>
            </a: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(3)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組織の使命や課題を理解し、環境の変化に合わせて変革をリードする力</a:t>
            </a: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(4)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常に想像力を働かせて先を見据えた準備を行い、業務を円滑に進める力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10" name="スライド番号プレースホルダー 9">
            <a:extLst>
              <a:ext uri="{FF2B5EF4-FFF2-40B4-BE49-F238E27FC236}">
                <a16:creationId xmlns:a16="http://schemas.microsoft.com/office/drawing/2014/main" id="{FBC8A338-4E76-52AC-4075-50F7DC060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dirty="0"/>
              <a:t>1</a:t>
            </a:r>
            <a:endParaRPr kumimoji="1" lang="ja-JP" altLang="en-US" dirty="0"/>
          </a:p>
        </p:txBody>
      </p:sp>
      <p:cxnSp>
        <p:nvCxnSpPr>
          <p:cNvPr id="2" name="直線コネクタ 1">
            <a:extLst>
              <a:ext uri="{FF2B5EF4-FFF2-40B4-BE49-F238E27FC236}">
                <a16:creationId xmlns:a16="http://schemas.microsoft.com/office/drawing/2014/main" id="{C8B081B6-059D-E72C-5E5A-F4D3590561EB}"/>
              </a:ext>
            </a:extLst>
          </p:cNvPr>
          <p:cNvCxnSpPr>
            <a:cxnSpLocks/>
          </p:cNvCxnSpPr>
          <p:nvPr/>
        </p:nvCxnSpPr>
        <p:spPr>
          <a:xfrm>
            <a:off x="247650" y="601012"/>
            <a:ext cx="11353800" cy="0"/>
          </a:xfrm>
          <a:prstGeom prst="line">
            <a:avLst/>
          </a:prstGeom>
          <a:ln w="73025" cmpd="thinThick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38417DE6-1469-9D5C-3C87-55AFBF7963C7}"/>
              </a:ext>
            </a:extLst>
          </p:cNvPr>
          <p:cNvCxnSpPr>
            <a:cxnSpLocks/>
          </p:cNvCxnSpPr>
          <p:nvPr/>
        </p:nvCxnSpPr>
        <p:spPr>
          <a:xfrm>
            <a:off x="254556" y="3191812"/>
            <a:ext cx="11353800" cy="0"/>
          </a:xfrm>
          <a:prstGeom prst="line">
            <a:avLst/>
          </a:prstGeom>
          <a:ln w="73025" cmpd="thinThick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340891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3413F84-D26C-F075-45F8-084AB3DF7BD0}"/>
              </a:ext>
            </a:extLst>
          </p:cNvPr>
          <p:cNvSpPr txBox="1"/>
          <p:nvPr/>
        </p:nvSpPr>
        <p:spPr>
          <a:xfrm>
            <a:off x="247650" y="218159"/>
            <a:ext cx="6286500" cy="4001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３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職員の成長支援（研修の実施）</a:t>
            </a:r>
            <a:endParaRPr lang="ja-JP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12" name="スライド番号プレースホルダー 11">
            <a:extLst>
              <a:ext uri="{FF2B5EF4-FFF2-40B4-BE49-F238E27FC236}">
                <a16:creationId xmlns:a16="http://schemas.microsoft.com/office/drawing/2014/main" id="{A9B2C3FD-59B0-3A7B-414F-7A7EAC4C73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2</a:t>
            </a:r>
            <a:endParaRPr kumimoji="1" lang="ja-JP" altLang="en-US" dirty="0"/>
          </a:p>
        </p:txBody>
      </p:sp>
      <p:cxnSp>
        <p:nvCxnSpPr>
          <p:cNvPr id="6" name="直線コネクタ 5">
            <a:extLst>
              <a:ext uri="{FF2B5EF4-FFF2-40B4-BE49-F238E27FC236}">
                <a16:creationId xmlns:a16="http://schemas.microsoft.com/office/drawing/2014/main" id="{243AA3E4-FABD-BBA7-15A0-881E9BD795A0}"/>
              </a:ext>
            </a:extLst>
          </p:cNvPr>
          <p:cNvCxnSpPr>
            <a:cxnSpLocks/>
          </p:cNvCxnSpPr>
          <p:nvPr/>
        </p:nvCxnSpPr>
        <p:spPr>
          <a:xfrm>
            <a:off x="247650" y="711844"/>
            <a:ext cx="11353800" cy="0"/>
          </a:xfrm>
          <a:prstGeom prst="line">
            <a:avLst/>
          </a:prstGeom>
          <a:ln w="73025" cmpd="thinThick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513B6342-0109-ABBF-FC1C-938A1A3CE7F0}"/>
              </a:ext>
            </a:extLst>
          </p:cNvPr>
          <p:cNvSpPr txBox="1"/>
          <p:nvPr/>
        </p:nvSpPr>
        <p:spPr>
          <a:xfrm>
            <a:off x="296573" y="898996"/>
            <a:ext cx="11353800" cy="169277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80975" algn="just"/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総務部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では下記の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研修を実施し、職員の成長を支援します。</a:t>
            </a:r>
            <a:endParaRPr lang="en-US" altLang="ja-JP" sz="16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80975" algn="just"/>
            <a:endParaRPr lang="en-US" altLang="ja-JP" sz="8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714375" indent="-533400" algn="just"/>
            <a:r>
              <a:rPr lang="en-US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(1)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総務部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全職員を対象に、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業務に必要な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基礎的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知識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・技術の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習得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を目的とした総務部合同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研修や職場内研修（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ＯＪＴ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を実施します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61950" indent="-180975" algn="just"/>
            <a:endParaRPr lang="en-US" altLang="ja-JP" sz="16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714375" indent="-533400" algn="just"/>
            <a:r>
              <a:rPr lang="en-US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(2)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専門分野である「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法務・税務・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デジタル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」の各業務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つ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いては、外部研修等も活用しながら、専門人材の育成に取り組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みます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ja-JP" altLang="en-US" sz="16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8E8BCE74-6528-15E6-AB5D-69F5BE962D9C}"/>
              </a:ext>
            </a:extLst>
          </p:cNvPr>
          <p:cNvSpPr txBox="1"/>
          <p:nvPr/>
        </p:nvSpPr>
        <p:spPr>
          <a:xfrm>
            <a:off x="247650" y="2891626"/>
            <a:ext cx="5571692" cy="40011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just"/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４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</a:t>
            </a:r>
            <a:r>
              <a:rPr lang="ja-JP" altLang="en-US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</a:t>
            </a:r>
            <a:r>
              <a:rPr lang="ja-JP" altLang="ja-JP" sz="20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具体的な</a:t>
            </a:r>
            <a:r>
              <a:rPr lang="ja-JP" altLang="en-US" sz="20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内容</a:t>
            </a:r>
            <a:endParaRPr lang="ja-JP" altLang="ja-JP" sz="20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F8A13C5F-EBBA-5E22-1529-FD6DE069B9C7}"/>
              </a:ext>
            </a:extLst>
          </p:cNvPr>
          <p:cNvCxnSpPr>
            <a:cxnSpLocks/>
          </p:cNvCxnSpPr>
          <p:nvPr/>
        </p:nvCxnSpPr>
        <p:spPr>
          <a:xfrm>
            <a:off x="247650" y="3350269"/>
            <a:ext cx="11353800" cy="0"/>
          </a:xfrm>
          <a:prstGeom prst="line">
            <a:avLst/>
          </a:prstGeom>
          <a:ln w="73025" cmpd="thinThick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D11C6DB0-6C1B-19F5-8DA6-34AFCDBE306F}"/>
              </a:ext>
            </a:extLst>
          </p:cNvPr>
          <p:cNvSpPr txBox="1"/>
          <p:nvPr/>
        </p:nvSpPr>
        <p:spPr>
          <a:xfrm>
            <a:off x="423430" y="3869322"/>
            <a:ext cx="11326089" cy="263149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総務部合同研修</a:t>
            </a:r>
          </a:p>
          <a:p>
            <a:pPr indent="361950">
              <a:buNone/>
            </a:pP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公務員倫理、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健康管理、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人権・部落差別問題など、職員に共通して必要とされる基礎的知識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習得</a:t>
            </a: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>
              <a:buNone/>
            </a:pPr>
            <a:endParaRPr lang="en-US" altLang="ja-JP" sz="7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総務部スキルアップ研修</a:t>
            </a:r>
          </a:p>
          <a:p>
            <a:pPr marL="268288" indent="93663" algn="just"/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外部研修を受けた職員や社会人経験採用の職員を講師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業務スキルのアップ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に役立つ知識、技術を習得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269240" indent="-269240" algn="just"/>
            <a:endParaRPr lang="en-US" altLang="ja-JP" sz="7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総務部ブレインストーミング</a:t>
            </a:r>
          </a:p>
          <a:p>
            <a:pPr marL="361950">
              <a:buNone/>
            </a:pP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若手</a:t>
            </a:r>
            <a:r>
              <a:rPr lang="ja-JP" altLang="ja-JP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職員と部長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室との自由な意見交換により、風通しのよい組織づくりと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政策形成能力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の向上につなげる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61950">
              <a:buNone/>
            </a:pPr>
            <a:endParaRPr lang="en-US" altLang="ja-JP" sz="7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現場対応型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269240" indent="-135890" algn="just">
              <a:tabLst>
                <a:tab pos="90170" algn="l"/>
                <a:tab pos="180340" algn="l"/>
                <a:tab pos="270510" algn="l"/>
              </a:tabLst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人事課と連携し、タ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イムマネジメント（</a:t>
            </a: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R6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）や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アンコンシャスバイアス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（</a:t>
            </a: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R5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等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をテーマにした研修を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実施</a:t>
            </a:r>
          </a:p>
          <a:p>
            <a:pPr marL="361950">
              <a:buNone/>
            </a:pPr>
            <a:endParaRPr lang="en-US" altLang="ja-JP" sz="16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6E7F2B1-21D9-E0A7-EB85-3C56577B098B}"/>
              </a:ext>
            </a:extLst>
          </p:cNvPr>
          <p:cNvSpPr txBox="1"/>
          <p:nvPr/>
        </p:nvSpPr>
        <p:spPr>
          <a:xfrm>
            <a:off x="296573" y="3480244"/>
            <a:ext cx="743902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en-US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(1)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必要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な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基礎的知識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・技術の習得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22579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9B79F25-C149-C222-CB95-6722CFA63437}"/>
              </a:ext>
            </a:extLst>
          </p:cNvPr>
          <p:cNvSpPr txBox="1"/>
          <p:nvPr/>
        </p:nvSpPr>
        <p:spPr>
          <a:xfrm>
            <a:off x="167985" y="233706"/>
            <a:ext cx="11326089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buNone/>
            </a:pPr>
            <a:r>
              <a:rPr lang="en-US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(2)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専門分野（</a:t>
            </a:r>
            <a:r>
              <a:rPr lang="ja-JP" altLang="ja-JP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法務・税務・</a:t>
            </a:r>
            <a:r>
              <a:rPr lang="ja-JP" altLang="en-US" sz="16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デジタル</a:t>
            </a:r>
            <a:r>
              <a:rPr lang="ja-JP" altLang="en-US" sz="16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の業務に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必要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な専門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知識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・技術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の習得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FFA07EC0-D0FC-241E-CDC4-B9E59C6DA171}"/>
              </a:ext>
            </a:extLst>
          </p:cNvPr>
          <p:cNvSpPr txBox="1"/>
          <p:nvPr/>
        </p:nvSpPr>
        <p:spPr>
          <a:xfrm>
            <a:off x="167983" y="702528"/>
            <a:ext cx="11595391" cy="563231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98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①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法務分野（法務室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ja-JP" altLang="ja-JP" sz="8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266700" indent="133350" algn="just">
              <a:buNone/>
            </a:pP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法の目的・趣旨を踏まえて条文を適切に解釈・適用し、結果の妥当性にも十分配慮した法的結論を導くことで、県の行政執行の法適合性（適正性）や、行政運営の安定性の確保に貢献する人材を育成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します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。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266700" indent="133350" algn="just">
              <a:buNone/>
            </a:pP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62585" indent="125095" algn="just">
              <a:buNone/>
            </a:pP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職場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内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（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ＯＪＴ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415925" indent="31750" algn="just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年度当初に新任職員を対象とした輪読会を実施</a:t>
            </a:r>
          </a:p>
          <a:p>
            <a:pPr marL="415925" indent="31750" algn="just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行政不服審査・行政手続・公益法人・著作権などの各分野について講師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を努めることで、理解を深める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415925" indent="123825" algn="just">
              <a:buNone/>
            </a:pP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法律相談等における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ＯＪＴ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400050" indent="-381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中堅と若手職員がペアになり、法律相談や公益法人等への対応に従事することで、知識・ノウハウを継承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400050" indent="-381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相談調書に内容や論点などを整理し、上司の指導を受けることで、法的思考力を養成</a:t>
            </a:r>
          </a:p>
          <a:p>
            <a:pPr algn="just">
              <a:buNone/>
            </a:pP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26924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議案審査におけるＯＪＴ</a:t>
            </a:r>
          </a:p>
          <a:p>
            <a:pPr marL="390525" indent="-9525" algn="just"/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議案審査に参加し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多くの条例に触れるとともに、他の職員の説明等を聞くことで、知識・ノウハウを継承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90525" indent="141605" algn="just"/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訴訟対応におけるＯＪＴ</a:t>
            </a:r>
          </a:p>
          <a:p>
            <a:pPr marL="533400" indent="-1333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若手職員が訴訟を補佐することで、民事訴訟法上の考え方や訟務手続を習得</a:t>
            </a:r>
          </a:p>
          <a:p>
            <a:pPr marL="533400" indent="6350" algn="just">
              <a:buNone/>
            </a:pPr>
            <a:r>
              <a:rPr lang="en-US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</a:t>
            </a:r>
            <a:endParaRPr lang="ja-JP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269240" algn="just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外部研修の受講</a:t>
            </a:r>
          </a:p>
          <a:p>
            <a:pPr marL="514350" algn="just"/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外部の専門研修を計画的に受講し、知識の向上を図る</a:t>
            </a:r>
          </a:p>
          <a:p>
            <a:pPr marL="390525" indent="141605" algn="just"/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419D2C9-072E-3296-EF19-10D840F19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kumimoji="1" lang="en-US" altLang="ja-JP" dirty="0"/>
              <a:t>3</a:t>
            </a:r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7D8F508B-0275-65B0-C84E-90A9369CA63E}"/>
              </a:ext>
            </a:extLst>
          </p:cNvPr>
          <p:cNvSpPr/>
          <p:nvPr/>
        </p:nvSpPr>
        <p:spPr>
          <a:xfrm>
            <a:off x="285750" y="1752600"/>
            <a:ext cx="11326089" cy="4695825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5754827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C726F64-3ADD-D328-C0F8-98FAED407D87}"/>
              </a:ext>
            </a:extLst>
          </p:cNvPr>
          <p:cNvSpPr txBox="1"/>
          <p:nvPr/>
        </p:nvSpPr>
        <p:spPr>
          <a:xfrm>
            <a:off x="100445" y="383482"/>
            <a:ext cx="11511394" cy="501675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98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②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税務分野（税務課・各県税事務所）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61950" indent="-952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関係法令に精通し、高い専門的技術を有し、適正・公平な賦課徴収を実現できる、納税者から信頼される人材を育成します。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en-US" altLang="ja-JP" sz="1600" kern="100" dirty="0">
              <a:solidFill>
                <a:srgbClr val="FF0000"/>
              </a:solidFill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3619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職場研修（ＯＪＴ）</a:t>
            </a:r>
          </a:p>
          <a:p>
            <a:pPr indent="3619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・班総括や経験者がサポートしながら、日常業務を通じて職務遂行能力の向上を図る</a:t>
            </a:r>
          </a:p>
          <a:p>
            <a:pPr indent="3619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・毎年度、各県税（納税）事務所において研修計画を策定し、計画的に職場研修を実施</a:t>
            </a:r>
          </a:p>
          <a:p>
            <a:pPr indent="1333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</a:t>
            </a:r>
          </a:p>
          <a:p>
            <a:pPr indent="3619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職場外研修</a:t>
            </a:r>
          </a:p>
          <a:p>
            <a:pPr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　・毎年度、税務課において税務職員研修計画を策定し、それに基づき職場外研修を実施</a:t>
            </a:r>
          </a:p>
          <a:p>
            <a:pPr marL="752475" indent="-48577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  ・税務課が企画し実施する研修は、新任職員を対象とした基礎研修や、担当する職務ごとの専門研修などを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752475" indent="-39052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　体系的に実施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742950" indent="-4762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  ・小規模の県税事務所職員は、他の大きい県税事務所の調査等に参加することで、実践を通じてノウハウを習得</a:t>
            </a:r>
          </a:p>
          <a:p>
            <a:pPr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   ・外部の機関が行う研修は、受講者が得た知識を職場研修で伝達し、共有する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361950" algn="just">
              <a:buNone/>
            </a:pPr>
            <a:endParaRPr lang="ja-JP" altLang="en-US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3619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派遣研修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59055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・自治大学校「税務専門課程」への派遣を行う</a:t>
            </a:r>
          </a:p>
          <a:p>
            <a:pPr indent="133350" algn="just">
              <a:buNone/>
            </a:pPr>
            <a:endParaRPr lang="ja-JP" altLang="ja-JP" sz="1600" kern="100" dirty="0">
              <a:highlight>
                <a:srgbClr val="FFFF00"/>
              </a:highlight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8B5C2E5-C77C-6D4C-6AB1-B6F8D38001D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4</a:t>
            </a:r>
            <a:endParaRPr kumimoji="1" lang="ja-JP" altLang="en-US" dirty="0"/>
          </a:p>
        </p:txBody>
      </p:sp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948C8E69-2AD1-DC85-9DAD-67710EE7C464}"/>
              </a:ext>
            </a:extLst>
          </p:cNvPr>
          <p:cNvSpPr/>
          <p:nvPr/>
        </p:nvSpPr>
        <p:spPr>
          <a:xfrm>
            <a:off x="285750" y="1593178"/>
            <a:ext cx="11326089" cy="4026572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053348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番号プレースホルダー 1">
            <a:extLst>
              <a:ext uri="{FF2B5EF4-FFF2-40B4-BE49-F238E27FC236}">
                <a16:creationId xmlns:a16="http://schemas.microsoft.com/office/drawing/2014/main" id="{7D86A37F-3E00-1E8F-0C93-3175FA593B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r>
              <a:rPr lang="en-US" altLang="ja-JP" dirty="0"/>
              <a:t>5</a:t>
            </a:r>
            <a:endParaRPr kumimoji="1" lang="ja-JP" altLang="en-US" dirty="0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06E384FE-5BC4-6F64-1967-DEC2AA0CC433}"/>
              </a:ext>
            </a:extLst>
          </p:cNvPr>
          <p:cNvSpPr txBox="1"/>
          <p:nvPr/>
        </p:nvSpPr>
        <p:spPr>
          <a:xfrm>
            <a:off x="123825" y="297538"/>
            <a:ext cx="11418741" cy="366254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985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③　デジタル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分野（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デジタル政策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課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</a:t>
            </a:r>
            <a:endParaRPr lang="en-US" altLang="ja-JP" sz="16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361950" indent="-95250" algn="just">
              <a:tabLst>
                <a:tab pos="628650" algn="l"/>
              </a:tabLst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行政職員としての知識や経験に加え</a:t>
            </a:r>
            <a:r>
              <a:rPr lang="en-US" altLang="ja-JP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､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高度なデジタル関連（情報システム・ネットワーク等の導入・運用管理、情報セキュリティ対策）の知識や経験を有し、ＩＣＴツールを活用した業務改善や、県民の暮らしを豊かにするデジタル施策を推進する人材（高度デジタル専門人材）を育成します。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180975" algn="just">
              <a:tabLst>
                <a:tab pos="628650" algn="l"/>
              </a:tabLst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180975" algn="just">
              <a:tabLst>
                <a:tab pos="628650" algn="l"/>
              </a:tabLst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539750" indent="-92075">
              <a:buNone/>
            </a:pP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業務における</a:t>
            </a: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ＯＪＴ</a:t>
            </a: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809625" indent="-200025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・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専門性の高い業務（情報システムの設計・構築等に関する技術的助言、業務改善に係るＩＣＴツールの導入サポート等）について複数の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担当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者が従事することで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、知識・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技能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を継承</a:t>
            </a:r>
            <a:endParaRPr lang="ja-JP" altLang="ja-JP" sz="1600" strike="sngStrike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180975" indent="266700" algn="just">
              <a:buNone/>
            </a:pPr>
            <a:endParaRPr lang="en-US" altLang="ja-JP" sz="16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180975" indent="266700" algn="just">
              <a:buNone/>
            </a:pPr>
            <a:r>
              <a:rPr lang="ja-JP" altLang="en-US" sz="16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✔　ＯＪＴと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外部専門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研修とを組み合わせた研修</a:t>
            </a:r>
            <a:endParaRPr lang="ja-JP" altLang="en-US" sz="1600" strike="sngStrike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180975" indent="104775" algn="just">
              <a:buNone/>
            </a:pP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 ・上記ＯＪＴと併せ、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従事業務に関する外部専門研修を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開催（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受講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）することで</a:t>
            </a: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、</a:t>
            </a:r>
            <a:r>
              <a:rPr lang="ja-JP" altLang="en-US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更なる知識・技能の向上を図る</a:t>
            </a:r>
            <a:endParaRPr lang="en-US" altLang="ja-JP" sz="1600" kern="100" dirty="0">
              <a:highlight>
                <a:srgbClr val="FFFF00"/>
              </a:highlight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985" algn="just">
              <a:buNone/>
            </a:pPr>
            <a:endParaRPr lang="ja-JP" altLang="ja-JP" sz="800" kern="100" dirty="0">
              <a:effectLst/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marL="402590" indent="-402590" algn="just">
              <a:buNone/>
            </a:pPr>
            <a:r>
              <a:rPr lang="ja-JP" altLang="ja-JP" sz="16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　</a:t>
            </a:r>
          </a:p>
        </p:txBody>
      </p:sp>
      <p:sp>
        <p:nvSpPr>
          <p:cNvPr id="4" name="正方形/長方形 3">
            <a:extLst>
              <a:ext uri="{FF2B5EF4-FFF2-40B4-BE49-F238E27FC236}">
                <a16:creationId xmlns:a16="http://schemas.microsoft.com/office/drawing/2014/main" id="{AFF2B10A-C9D7-5168-F370-09F32E2CECC3}"/>
              </a:ext>
            </a:extLst>
          </p:cNvPr>
          <p:cNvSpPr/>
          <p:nvPr/>
        </p:nvSpPr>
        <p:spPr>
          <a:xfrm>
            <a:off x="278822" y="1745617"/>
            <a:ext cx="11418741" cy="211835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3744618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直線コネクタ 2">
            <a:extLst>
              <a:ext uri="{FF2B5EF4-FFF2-40B4-BE49-F238E27FC236}">
                <a16:creationId xmlns:a16="http://schemas.microsoft.com/office/drawing/2014/main" id="{8A676736-73D3-A5C3-D7D0-B2BF3E88650B}"/>
              </a:ext>
            </a:extLst>
          </p:cNvPr>
          <p:cNvCxnSpPr>
            <a:cxnSpLocks/>
          </p:cNvCxnSpPr>
          <p:nvPr/>
        </p:nvCxnSpPr>
        <p:spPr>
          <a:xfrm>
            <a:off x="-85725" y="601012"/>
            <a:ext cx="12353925" cy="0"/>
          </a:xfrm>
          <a:prstGeom prst="line">
            <a:avLst/>
          </a:prstGeom>
          <a:ln w="73025" cmpd="thinThick">
            <a:solidFill>
              <a:srgbClr val="92D050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3CD4D062-5ABF-11BE-379E-2E664C754EA0}"/>
              </a:ext>
            </a:extLst>
          </p:cNvPr>
          <p:cNvSpPr txBox="1"/>
          <p:nvPr/>
        </p:nvSpPr>
        <p:spPr>
          <a:xfrm>
            <a:off x="2967038" y="80546"/>
            <a:ext cx="6257924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2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令和７年度 総務部人材育成計画（概要版）</a:t>
            </a:r>
            <a:endParaRPr lang="ja-JP" altLang="en-US" sz="24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72C4F1E-1EF7-7780-74D3-ECDCF13E3C89}"/>
              </a:ext>
            </a:extLst>
          </p:cNvPr>
          <p:cNvSpPr txBox="1"/>
          <p:nvPr/>
        </p:nvSpPr>
        <p:spPr>
          <a:xfrm>
            <a:off x="10347625" y="114384"/>
            <a:ext cx="1751998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令和７年５月</a:t>
            </a:r>
            <a:endParaRPr kumimoji="1" lang="en-US" altLang="ja-JP" sz="12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r>
              <a:rPr kumimoji="1" lang="ja-JP" altLang="en-US" sz="12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総務部行政企画課</a:t>
            </a:r>
          </a:p>
        </p:txBody>
      </p:sp>
      <p:sp>
        <p:nvSpPr>
          <p:cNvPr id="8" name="Rectangle 20">
            <a:extLst>
              <a:ext uri="{FF2B5EF4-FFF2-40B4-BE49-F238E27FC236}">
                <a16:creationId xmlns:a16="http://schemas.microsoft.com/office/drawing/2014/main" id="{70951BD1-FE89-B98F-B081-AAFFA86829F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0" y="1154906"/>
            <a:ext cx="6092824" cy="5622548"/>
          </a:xfrm>
          <a:prstGeom prst="rect">
            <a:avLst/>
          </a:prstGeom>
          <a:gradFill rotWithShape="1">
            <a:gsLst>
              <a:gs pos="0">
                <a:srgbClr val="E3FF93">
                  <a:alpha val="28998"/>
                </a:srgbClr>
              </a:gs>
              <a:gs pos="100000">
                <a:srgbClr val="E7FFA2"/>
              </a:gs>
            </a:gsLst>
            <a:lin ang="5400000" scaled="1"/>
          </a:gradFill>
          <a:ln w="12700">
            <a:solidFill>
              <a:srgbClr val="40890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1" name="Rectangle 51">
            <a:extLst>
              <a:ext uri="{FF2B5EF4-FFF2-40B4-BE49-F238E27FC236}">
                <a16:creationId xmlns:a16="http://schemas.microsoft.com/office/drawing/2014/main" id="{5F3AE9B2-3F87-1618-6D34-3EDAFA2A660F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0" y="755610"/>
            <a:ext cx="6092824" cy="432000"/>
          </a:xfrm>
          <a:prstGeom prst="rect">
            <a:avLst/>
          </a:prstGeom>
          <a:solidFill>
            <a:srgbClr val="008000"/>
          </a:solidFill>
          <a:ln w="31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本計画の位置づけ</a:t>
            </a:r>
            <a:endParaRPr lang="ja-JP" altLang="en-US" sz="1600" b="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2" name="Rectangle 51">
            <a:extLst>
              <a:ext uri="{FF2B5EF4-FFF2-40B4-BE49-F238E27FC236}">
                <a16:creationId xmlns:a16="http://schemas.microsoft.com/office/drawing/2014/main" id="{9273024D-22F5-A28C-AED4-957C70C46B9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63511" y="2839243"/>
            <a:ext cx="6092823" cy="433388"/>
          </a:xfrm>
          <a:prstGeom prst="rect">
            <a:avLst/>
          </a:prstGeom>
          <a:solidFill>
            <a:srgbClr val="008000"/>
          </a:solidFill>
          <a:ln w="31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総務部職員に求められる力</a:t>
            </a:r>
            <a:endParaRPr lang="ja-JP" altLang="en-US" sz="1500" b="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3" name="Rectangle 34">
            <a:extLst>
              <a:ext uri="{FF2B5EF4-FFF2-40B4-BE49-F238E27FC236}">
                <a16:creationId xmlns:a16="http://schemas.microsoft.com/office/drawing/2014/main" id="{BB8C394A-602B-6618-9045-C18E043813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948" y="4196943"/>
            <a:ext cx="5695949" cy="2413407"/>
          </a:xfrm>
          <a:prstGeom prst="rect">
            <a:avLst/>
          </a:prstGeom>
          <a:solidFill>
            <a:srgbClr val="FFFF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14" name="Text Box 36">
            <a:extLst>
              <a:ext uri="{FF2B5EF4-FFF2-40B4-BE49-F238E27FC236}">
                <a16:creationId xmlns:a16="http://schemas.microsoft.com/office/drawing/2014/main" id="{E60D3ABE-455A-11E9-3473-60994C95ACA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948" y="3361303"/>
            <a:ext cx="5695949" cy="7386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県庁全体を支える人材（役割）として、県民や時代のニーズに応え、新しい政策課題にも的確に対応できる政策形成能力、業務改善に対する意識、多様な人的ネットワークを持つ人材が求められています。</a:t>
            </a:r>
          </a:p>
        </p:txBody>
      </p:sp>
      <p:sp>
        <p:nvSpPr>
          <p:cNvPr id="15" name="Text Box 35">
            <a:extLst>
              <a:ext uri="{FF2B5EF4-FFF2-40B4-BE49-F238E27FC236}">
                <a16:creationId xmlns:a16="http://schemas.microsoft.com/office/drawing/2014/main" id="{0FC25E03-9647-A9E0-2B33-49B5548FE9C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99688" y="4703763"/>
            <a:ext cx="5020469" cy="18466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①現場の良き支援者としての包容力と指導力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8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②広い視野で情報を集め、業務に活用する力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8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③組織の使命や課題を理解し、環境の変化に合わせて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変革をリードする力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endParaRPr lang="en-US" altLang="ja-JP" sz="8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④常に想像力を働かせて先を見据えた準備を行い、業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5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</a:t>
            </a:r>
            <a:r>
              <a:rPr lang="ja-JP" altLang="en-US" sz="15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務を円滑に進める力</a:t>
            </a:r>
            <a:endParaRPr lang="en-US" altLang="ja-JP" sz="15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16" name="Text Box 42">
            <a:extLst>
              <a:ext uri="{FF2B5EF4-FFF2-40B4-BE49-F238E27FC236}">
                <a16:creationId xmlns:a16="http://schemas.microsoft.com/office/drawing/2014/main" id="{BA922F19-76D7-250F-7159-17E769EA4F6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12872" y="4244568"/>
            <a:ext cx="3594100" cy="3385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0" dirty="0">
                <a:solidFill>
                  <a:srgbClr val="0066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求められる力</a:t>
            </a:r>
          </a:p>
        </p:txBody>
      </p:sp>
      <p:sp>
        <p:nvSpPr>
          <p:cNvPr id="17" name="Line 47">
            <a:extLst>
              <a:ext uri="{FF2B5EF4-FFF2-40B4-BE49-F238E27FC236}">
                <a16:creationId xmlns:a16="http://schemas.microsoft.com/office/drawing/2014/main" id="{C0A4BC2E-D707-6C49-11F8-BEB530EC3AFC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1343022" y="4578309"/>
            <a:ext cx="3733800" cy="6350"/>
          </a:xfrm>
          <a:prstGeom prst="line">
            <a:avLst/>
          </a:prstGeom>
          <a:noFill/>
          <a:ln w="38100">
            <a:solidFill>
              <a:srgbClr val="408909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5A212EF7-92D9-4547-79DB-5A5D96E9F124}"/>
              </a:ext>
            </a:extLst>
          </p:cNvPr>
          <p:cNvSpPr txBox="1"/>
          <p:nvPr/>
        </p:nvSpPr>
        <p:spPr>
          <a:xfrm>
            <a:off x="298448" y="1308100"/>
            <a:ext cx="582294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indent="133350" algn="just"/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「安心・元気・未来創造ビジョン</a:t>
            </a:r>
            <a:r>
              <a:rPr lang="en-US" altLang="ja-JP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2024</a:t>
            </a:r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」や「大分県行財政改革推進計画</a:t>
            </a:r>
            <a:r>
              <a:rPr lang="en-US" altLang="ja-JP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2024</a:t>
            </a:r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」に掲げる政策を着実に推進していくためには、県政を担う職員人材の育成をさらに強化していく必要があります。</a:t>
            </a:r>
            <a:endParaRPr lang="en-US" altLang="ja-JP" sz="14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  <a:p>
            <a:pPr indent="133350" algn="just"/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本計画は、大分県人材育成・確保基本方針</a:t>
            </a:r>
            <a:r>
              <a:rPr lang="en-US" altLang="ja-JP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Ⅰ-(2)-3</a:t>
            </a:r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に則り、</a:t>
            </a:r>
            <a:r>
              <a:rPr lang="ja-JP" altLang="ja-JP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県庁全体を支える総務部</a:t>
            </a:r>
            <a:r>
              <a:rPr lang="ja-JP" altLang="en-US" sz="1400" kern="100" dirty="0"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に求められる</a:t>
            </a:r>
            <a:r>
              <a:rPr lang="ja-JP" altLang="ja-JP" sz="14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人材</a:t>
            </a:r>
            <a:r>
              <a:rPr lang="ja-JP" altLang="en-US" sz="14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を計画的に</a:t>
            </a:r>
            <a:r>
              <a:rPr lang="ja-JP" altLang="ja-JP" sz="14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育成する</a:t>
            </a:r>
            <a:r>
              <a:rPr lang="ja-JP" altLang="en-US" sz="1400" kern="100" dirty="0">
                <a:effectLst/>
                <a:latin typeface="BIZ UDゴシック" panose="020B0400000000000000" pitchFamily="49" charset="-128"/>
                <a:ea typeface="BIZ UDゴシック" panose="020B0400000000000000" pitchFamily="49" charset="-128"/>
                <a:cs typeface="Times New Roman" panose="02020603050405020304" pitchFamily="18" charset="0"/>
              </a:rPr>
              <a:t>ための具体的な育成方針を示すものです。</a:t>
            </a:r>
            <a:endParaRPr lang="en-US" altLang="ja-JP" sz="1400" kern="100" dirty="0">
              <a:latin typeface="BIZ UDゴシック" panose="020B0400000000000000" pitchFamily="49" charset="-128"/>
              <a:ea typeface="BIZ UDゴシック" panose="020B0400000000000000" pitchFamily="49" charset="-128"/>
              <a:cs typeface="Times New Roman" panose="02020603050405020304" pitchFamily="18" charset="0"/>
            </a:endParaRPr>
          </a:p>
        </p:txBody>
      </p:sp>
      <p:sp>
        <p:nvSpPr>
          <p:cNvPr id="20" name="Rectangle 20">
            <a:extLst>
              <a:ext uri="{FF2B5EF4-FFF2-40B4-BE49-F238E27FC236}">
                <a16:creationId xmlns:a16="http://schemas.microsoft.com/office/drawing/2014/main" id="{17462AFC-2C6C-3B20-BF2B-063D41DF37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272" y="1154906"/>
            <a:ext cx="5205415" cy="5622548"/>
          </a:xfrm>
          <a:prstGeom prst="rect">
            <a:avLst/>
          </a:prstGeom>
          <a:gradFill rotWithShape="1">
            <a:gsLst>
              <a:gs pos="0">
                <a:srgbClr val="E3FF93">
                  <a:alpha val="28998"/>
                </a:srgbClr>
              </a:gs>
              <a:gs pos="100000">
                <a:srgbClr val="E7FFA2"/>
              </a:gs>
            </a:gsLst>
            <a:lin ang="5400000" scaled="1"/>
          </a:gradFill>
          <a:ln w="12700">
            <a:solidFill>
              <a:srgbClr val="408909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1" name="Rectangle 34">
            <a:extLst>
              <a:ext uri="{FF2B5EF4-FFF2-40B4-BE49-F238E27FC236}">
                <a16:creationId xmlns:a16="http://schemas.microsoft.com/office/drawing/2014/main" id="{5ABF3B88-AA65-2403-EDEE-E72FD4FF4CC3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9874" y="1293814"/>
            <a:ext cx="4800601" cy="2158998"/>
          </a:xfrm>
          <a:prstGeom prst="rect">
            <a:avLst/>
          </a:prstGeom>
          <a:solidFill>
            <a:srgbClr val="FFFF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22" name="Text Box 42">
            <a:extLst>
              <a:ext uri="{FF2B5EF4-FFF2-40B4-BE49-F238E27FC236}">
                <a16:creationId xmlns:a16="http://schemas.microsoft.com/office/drawing/2014/main" id="{60C32FCB-C226-AD47-25CA-9700D8DAF29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87" y="1361361"/>
            <a:ext cx="3949700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0" dirty="0">
                <a:solidFill>
                  <a:srgbClr val="0066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１　</a:t>
            </a:r>
            <a:r>
              <a:rPr lang="ja-JP" altLang="en-US" sz="1400" dirty="0">
                <a:solidFill>
                  <a:srgbClr val="0066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業務に必要な基礎的知識・技術の習得</a:t>
            </a:r>
            <a:endParaRPr lang="ja-JP" altLang="en-US" sz="1400" b="0" dirty="0">
              <a:solidFill>
                <a:srgbClr val="006600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23" name="Rectangle 34">
            <a:extLst>
              <a:ext uri="{FF2B5EF4-FFF2-40B4-BE49-F238E27FC236}">
                <a16:creationId xmlns:a16="http://schemas.microsoft.com/office/drawing/2014/main" id="{FB6C81AC-40B3-493E-9E9B-1F86587009AB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10348" y="3536948"/>
            <a:ext cx="4800601" cy="3073401"/>
          </a:xfrm>
          <a:prstGeom prst="rect">
            <a:avLst/>
          </a:prstGeom>
          <a:solidFill>
            <a:srgbClr val="FFFFF7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38100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endParaRPr lang="ja-JP" altLang="en-US" sz="1400" b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4" name="Text Box 42">
            <a:extLst>
              <a:ext uri="{FF2B5EF4-FFF2-40B4-BE49-F238E27FC236}">
                <a16:creationId xmlns:a16="http://schemas.microsoft.com/office/drawing/2014/main" id="{592F3071-8426-FB22-B0F4-EE4BF31CA23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580187" y="3642599"/>
            <a:ext cx="1276350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ja-JP" altLang="en-US" sz="1400" b="0" dirty="0">
                <a:solidFill>
                  <a:srgbClr val="006600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２　専門分野</a:t>
            </a:r>
          </a:p>
        </p:txBody>
      </p:sp>
      <p:sp>
        <p:nvSpPr>
          <p:cNvPr id="25" name="Rectangle 38">
            <a:extLst>
              <a:ext uri="{FF2B5EF4-FFF2-40B4-BE49-F238E27FC236}">
                <a16:creationId xmlns:a16="http://schemas.microsoft.com/office/drawing/2014/main" id="{A466E8C5-F042-C31A-5A8C-B39BFD91E0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99" y="4171980"/>
            <a:ext cx="927100" cy="29527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400" b="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法務</a:t>
            </a:r>
          </a:p>
        </p:txBody>
      </p:sp>
      <p:sp>
        <p:nvSpPr>
          <p:cNvPr id="27" name="Rectangle 38">
            <a:extLst>
              <a:ext uri="{FF2B5EF4-FFF2-40B4-BE49-F238E27FC236}">
                <a16:creationId xmlns:a16="http://schemas.microsoft.com/office/drawing/2014/main" id="{F171C901-1A51-4D3A-E2C0-2FFE2FE60E45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99" y="5008464"/>
            <a:ext cx="938213" cy="28257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400" b="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税務</a:t>
            </a:r>
          </a:p>
        </p:txBody>
      </p:sp>
      <p:sp>
        <p:nvSpPr>
          <p:cNvPr id="28" name="Rectangle 38">
            <a:extLst>
              <a:ext uri="{FF2B5EF4-FFF2-40B4-BE49-F238E27FC236}">
                <a16:creationId xmlns:a16="http://schemas.microsoft.com/office/drawing/2014/main" id="{444F274D-3CC7-D599-F441-9A18880DD2A8}"/>
              </a:ext>
            </a:extLst>
          </p:cNvPr>
          <p:cNvSpPr>
            <a:spLocks noChangeArrowheads="1"/>
          </p:cNvSpPr>
          <p:nvPr/>
        </p:nvSpPr>
        <p:spPr bwMode="auto">
          <a:xfrm>
            <a:off x="6705599" y="5903358"/>
            <a:ext cx="925513" cy="314325"/>
          </a:xfrm>
          <a:prstGeom prst="rect">
            <a:avLst/>
          </a:prstGeom>
          <a:solidFill>
            <a:srgbClr val="008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defTabSz="1082675"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defTabSz="1082675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defRPr/>
            </a:pPr>
            <a:r>
              <a:rPr lang="ja-JP" altLang="en-US" sz="140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デジタル</a:t>
            </a:r>
            <a:endParaRPr lang="ja-JP" altLang="en-US" sz="1400" b="0" dirty="0">
              <a:solidFill>
                <a:schemeClr val="bg1"/>
              </a:solidFill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2" name="正方形/長方形 2">
            <a:extLst>
              <a:ext uri="{FF2B5EF4-FFF2-40B4-BE49-F238E27FC236}">
                <a16:creationId xmlns:a16="http://schemas.microsoft.com/office/drawing/2014/main" id="{A8E1D291-2589-F1D0-83FE-DE5E002E5346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099" y="4058473"/>
            <a:ext cx="3603625" cy="5222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行政執行の法適合性（適法性）や行政運営の安定性の確保に貢献する人材を育成</a:t>
            </a:r>
          </a:p>
        </p:txBody>
      </p:sp>
      <p:sp>
        <p:nvSpPr>
          <p:cNvPr id="33" name="正方形/長方形 3">
            <a:extLst>
              <a:ext uri="{FF2B5EF4-FFF2-40B4-BE49-F238E27FC236}">
                <a16:creationId xmlns:a16="http://schemas.microsoft.com/office/drawing/2014/main" id="{D188FF2B-0F8A-BB7B-D6BE-0094C3069867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099" y="5691188"/>
            <a:ext cx="35655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高度なデジタル関連の知識・経験を有し、県民の暮らしを豊かにするデジタル施策を推進する人材を育成</a:t>
            </a:r>
          </a:p>
        </p:txBody>
      </p:sp>
      <p:sp>
        <p:nvSpPr>
          <p:cNvPr id="34" name="正方形/長方形 96">
            <a:extLst>
              <a:ext uri="{FF2B5EF4-FFF2-40B4-BE49-F238E27FC236}">
                <a16:creationId xmlns:a16="http://schemas.microsoft.com/office/drawing/2014/main" id="{4B9E2C99-45F3-AE81-AE50-35A66FE1CCD0}"/>
              </a:ext>
            </a:extLst>
          </p:cNvPr>
          <p:cNvSpPr>
            <a:spLocks noChangeArrowheads="1"/>
          </p:cNvSpPr>
          <p:nvPr/>
        </p:nvSpPr>
        <p:spPr bwMode="auto">
          <a:xfrm>
            <a:off x="7658099" y="4781451"/>
            <a:ext cx="3603625" cy="7386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742950" indent="-28575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1430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6002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057400" indent="-228600"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100" b="1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/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高い専門的知識・技術を有し、適正・公平な賦課徴収を実現できる、納税者から信頼される人材を育成</a:t>
            </a:r>
          </a:p>
        </p:txBody>
      </p:sp>
      <p:cxnSp>
        <p:nvCxnSpPr>
          <p:cNvPr id="35" name="直線コネクタ 5">
            <a:extLst>
              <a:ext uri="{FF2B5EF4-FFF2-40B4-BE49-F238E27FC236}">
                <a16:creationId xmlns:a16="http://schemas.microsoft.com/office/drawing/2014/main" id="{00732B02-B131-9A6C-35DA-1BE3372AC595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692899" y="4715238"/>
            <a:ext cx="4568825" cy="0"/>
          </a:xfrm>
          <a:prstGeom prst="line">
            <a:avLst/>
          </a:prstGeom>
          <a:noFill/>
          <a:ln w="9525" algn="ctr">
            <a:solidFill>
              <a:srgbClr val="40890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6" name="直線コネクタ 100">
            <a:extLst>
              <a:ext uri="{FF2B5EF4-FFF2-40B4-BE49-F238E27FC236}">
                <a16:creationId xmlns:a16="http://schemas.microsoft.com/office/drawing/2014/main" id="{11708DC4-4EDE-BB29-6127-C77B58F4663C}"/>
              </a:ext>
            </a:extLst>
          </p:cNvPr>
          <p:cNvCxnSpPr>
            <a:cxnSpLocks noChangeShapeType="1"/>
          </p:cNvCxnSpPr>
          <p:nvPr/>
        </p:nvCxnSpPr>
        <p:spPr bwMode="auto">
          <a:xfrm>
            <a:off x="6708774" y="5583982"/>
            <a:ext cx="4568825" cy="17460"/>
          </a:xfrm>
          <a:prstGeom prst="line">
            <a:avLst/>
          </a:prstGeom>
          <a:noFill/>
          <a:ln w="9525" algn="ctr">
            <a:solidFill>
              <a:srgbClr val="408909"/>
            </a:solidFill>
            <a:prstDash val="dash"/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37" name="Text Box 39">
            <a:extLst>
              <a:ext uri="{FF2B5EF4-FFF2-40B4-BE49-F238E27FC236}">
                <a16:creationId xmlns:a16="http://schemas.microsoft.com/office/drawing/2014/main" id="{FF8953FD-5E51-233A-3A17-265D4C9ACBF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34017" y="1719064"/>
            <a:ext cx="4262607" cy="17235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総務部全職員を対象に業務に必要な基礎的知識・技術の習得を目的とした合同研修や職場内研修（ＯＪＴ）を実施します。</a:t>
            </a:r>
            <a:endParaRPr lang="en-US" altLang="ja-JP" sz="14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endParaRPr lang="en-US" altLang="ja-JP" sz="8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・総務部合同研修　</a:t>
            </a:r>
            <a:endParaRPr lang="en-US" altLang="ja-JP" sz="14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・総務部スキルアップ研修</a:t>
            </a:r>
            <a:endParaRPr lang="en-US" altLang="ja-JP" sz="14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・総務部ブレインストーミング</a:t>
            </a:r>
            <a:endParaRPr lang="en-US" altLang="ja-JP" sz="140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  <a:p>
            <a:pPr eaLnBrk="1" hangingPunct="1">
              <a:spcBef>
                <a:spcPct val="0"/>
              </a:spcBef>
              <a:buFontTx/>
              <a:buNone/>
              <a:defRPr/>
            </a:pPr>
            <a:r>
              <a:rPr lang="ja-JP" altLang="en-US" sz="1400" b="0" dirty="0">
                <a:latin typeface="BIZ UDゴシック" panose="020B0400000000000000" pitchFamily="49" charset="-128"/>
                <a:ea typeface="BIZ UDゴシック" panose="020B0400000000000000" pitchFamily="49" charset="-128"/>
              </a:rPr>
              <a:t>　・現場対応型研修</a:t>
            </a:r>
            <a:endParaRPr lang="en-US" altLang="ja-JP" sz="1400" b="0" dirty="0">
              <a:latin typeface="BIZ UDゴシック" panose="020B0400000000000000" pitchFamily="49" charset="-128"/>
              <a:ea typeface="BIZ UDゴシック" panose="020B0400000000000000" pitchFamily="49" charset="-128"/>
            </a:endParaRPr>
          </a:p>
        </p:txBody>
      </p:sp>
      <p:sp>
        <p:nvSpPr>
          <p:cNvPr id="38" name="Rectangle 51">
            <a:extLst>
              <a:ext uri="{FF2B5EF4-FFF2-40B4-BE49-F238E27FC236}">
                <a16:creationId xmlns:a16="http://schemas.microsoft.com/office/drawing/2014/main" id="{C0342B79-7AA1-95E0-2CF2-B099749C8AF4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91272" y="755610"/>
            <a:ext cx="5205416" cy="433388"/>
          </a:xfrm>
          <a:prstGeom prst="rect">
            <a:avLst/>
          </a:prstGeom>
          <a:solidFill>
            <a:srgbClr val="008000"/>
          </a:solidFill>
          <a:ln w="3175">
            <a:solidFill>
              <a:srgbClr val="008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1082675">
              <a:spcBef>
                <a:spcPct val="20000"/>
              </a:spcBef>
              <a:buChar char="•"/>
              <a:defRPr kumimoji="1" sz="3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1pPr>
            <a:lvl2pPr marL="879475" indent="-338138" defTabSz="1082675">
              <a:spcBef>
                <a:spcPct val="20000"/>
              </a:spcBef>
              <a:buChar char="–"/>
              <a:defRPr kumimoji="1" sz="33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2pPr>
            <a:lvl3pPr marL="1352550" indent="-269875" defTabSz="1082675">
              <a:spcBef>
                <a:spcPct val="20000"/>
              </a:spcBef>
              <a:buChar char="•"/>
              <a:defRPr kumimoji="1" sz="28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3pPr>
            <a:lvl4pPr marL="1893888" indent="-269875" defTabSz="1082675">
              <a:spcBef>
                <a:spcPct val="20000"/>
              </a:spcBef>
              <a:buChar char="–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4pPr>
            <a:lvl5pPr marL="2435225" indent="-269875" defTabSz="1082675">
              <a:spcBef>
                <a:spcPct val="20000"/>
              </a:spcBef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5pPr>
            <a:lvl6pPr marL="28924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6pPr>
            <a:lvl7pPr marL="33496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7pPr>
            <a:lvl8pPr marL="38068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8pPr>
            <a:lvl9pPr marL="4264025" indent="-269875" defTabSz="1082675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kumimoji="1" sz="2400">
                <a:solidFill>
                  <a:schemeClr val="tx1"/>
                </a:solidFill>
                <a:latin typeface="Arial" panose="020B0604020202020204" pitchFamily="34" charset="0"/>
                <a:ea typeface="ＭＳ Ｐゴシック" panose="020B0600070205080204" pitchFamily="50" charset="-128"/>
              </a:defRPr>
            </a:lvl9pPr>
          </a:lstStyle>
          <a:p>
            <a:pPr algn="ctr" eaLnBrk="1" hangingPunct="1">
              <a:spcBef>
                <a:spcPct val="0"/>
              </a:spcBef>
              <a:buFontTx/>
              <a:buNone/>
            </a:pPr>
            <a:r>
              <a:rPr lang="ja-JP" altLang="en-US" sz="1600" b="0" dirty="0">
                <a:solidFill>
                  <a:schemeClr val="bg1"/>
                </a:solidFill>
                <a:latin typeface="BIZ UDゴシック" panose="020B0400000000000000" pitchFamily="49" charset="-128"/>
                <a:ea typeface="BIZ UDゴシック" panose="020B0400000000000000" pitchFamily="49" charset="-128"/>
              </a:rPr>
              <a:t>研修の具体的な内容</a:t>
            </a:r>
          </a:p>
        </p:txBody>
      </p:sp>
    </p:spTree>
    <p:extLst>
      <p:ext uri="{BB962C8B-B14F-4D97-AF65-F5344CB8AC3E}">
        <p14:creationId xmlns:p14="http://schemas.microsoft.com/office/powerpoint/2010/main" val="125449611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598</TotalTime>
  <Words>1696</Words>
  <Application>Microsoft Office PowerPoint</Application>
  <PresentationFormat>ワイド画面</PresentationFormat>
  <Paragraphs>137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4" baseType="lpstr">
      <vt:lpstr>BIZ UDゴシック</vt:lpstr>
      <vt:lpstr>メイリオ</vt:lpstr>
      <vt:lpstr>游ゴシック</vt:lpstr>
      <vt:lpstr>游ゴシック Light</vt:lpstr>
      <vt:lpstr>Arial</vt:lpstr>
      <vt:lpstr>Office テーマ</vt:lpstr>
      <vt:lpstr>令和７年度 総務部人材育成計画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Company>Oitapref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渡辺　亜紀</dc:creator>
  <cp:lastModifiedBy>渡辺　亜紀</cp:lastModifiedBy>
  <cp:revision>13</cp:revision>
  <cp:lastPrinted>2025-05-28T01:46:05Z</cp:lastPrinted>
  <dcterms:created xsi:type="dcterms:W3CDTF">2025-04-15T07:02:20Z</dcterms:created>
  <dcterms:modified xsi:type="dcterms:W3CDTF">2025-06-03T09:19:04Z</dcterms:modified>
</cp:coreProperties>
</file>